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7" r:id="rId4"/>
    <p:sldId id="278" r:id="rId5"/>
    <p:sldId id="279" r:id="rId6"/>
    <p:sldId id="280" r:id="rId7"/>
    <p:sldId id="281" r:id="rId8"/>
    <p:sldId id="276" r:id="rId9"/>
    <p:sldId id="274" r:id="rId10"/>
    <p:sldId id="271" r:id="rId11"/>
    <p:sldId id="282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im tae yeong" initials="kty" lastIdx="8" clrIdx="0">
    <p:extLst>
      <p:ext uri="{19B8F6BF-5375-455C-9EA6-DF929625EA0E}">
        <p15:presenceInfo xmlns:p15="http://schemas.microsoft.com/office/powerpoint/2012/main" userId="2c3c11db5950876d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BB21"/>
    <a:srgbClr val="FF9900"/>
    <a:srgbClr val="262626"/>
    <a:srgbClr val="00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34" autoAdjust="0"/>
    <p:restoredTop sz="88424" autoAdjust="0"/>
  </p:normalViewPr>
  <p:slideViewPr>
    <p:cSldViewPr snapToGrid="0">
      <p:cViewPr varScale="1">
        <p:scale>
          <a:sx n="101" d="100"/>
          <a:sy n="101" d="100"/>
        </p:scale>
        <p:origin x="70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B8D61-2EB3-4872-9F70-932B358DAC8A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1E64AF7-0CFA-4ABB-BB0B-FAF9BB8282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6432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4AF7-0CFA-4ABB-BB0B-FAF9BB82822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397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4AF7-0CFA-4ABB-BB0B-FAF9BB82822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39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중고사기 현황</a:t>
            </a:r>
          </a:p>
          <a:p>
            <a:r>
              <a:rPr lang="ko-KR" altLang="en-US" dirty="0"/>
              <a:t>*주로 레몬 마켓의 구조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정보의 비대칭성이 원인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정보의 부재로 구매자는 더 싸게</a:t>
            </a:r>
            <a:r>
              <a:rPr lang="en-US" altLang="ko-KR" dirty="0"/>
              <a:t>, </a:t>
            </a:r>
            <a:r>
              <a:rPr lang="ko-KR" altLang="en-US" dirty="0"/>
              <a:t>판매자는 더 비싸게</a:t>
            </a:r>
            <a:r>
              <a:rPr lang="en-US" altLang="ko-KR" dirty="0"/>
              <a:t>..</a:t>
            </a:r>
          </a:p>
          <a:p>
            <a:r>
              <a:rPr lang="en-US" altLang="ko-KR" dirty="0"/>
              <a:t>-</a:t>
            </a:r>
            <a:r>
              <a:rPr lang="ko-KR" altLang="en-US" dirty="0"/>
              <a:t>커뮤니티</a:t>
            </a:r>
            <a:r>
              <a:rPr lang="en-US" altLang="ko-KR" dirty="0"/>
              <a:t>, </a:t>
            </a:r>
            <a:r>
              <a:rPr lang="ko-KR" altLang="en-US" dirty="0"/>
              <a:t>신뢰거래</a:t>
            </a:r>
            <a:r>
              <a:rPr lang="en-US" altLang="ko-KR" dirty="0"/>
              <a:t>, </a:t>
            </a:r>
            <a:r>
              <a:rPr lang="ko-KR" altLang="en-US" dirty="0"/>
              <a:t>편의성을 위해 블록체인 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4AF7-0CFA-4ABB-BB0B-FAF9BB82822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5397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최선의 방법은 오프라인 거래</a:t>
            </a:r>
            <a:endParaRPr lang="en-US" altLang="ko-KR" dirty="0"/>
          </a:p>
          <a:p>
            <a:r>
              <a:rPr lang="ko-KR" altLang="en-US" dirty="0"/>
              <a:t>중고로 산 경우 </a:t>
            </a:r>
            <a:r>
              <a:rPr lang="en-US" altLang="ko-KR" dirty="0"/>
              <a:t>AS</a:t>
            </a:r>
            <a:r>
              <a:rPr lang="ko-KR" altLang="en-US" dirty="0"/>
              <a:t>여부도 확인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4AF7-0CFA-4ABB-BB0B-FAF9BB82822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7096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규제나 기득권 세력 등 외부적 요인</a:t>
            </a:r>
          </a:p>
          <a:p>
            <a:r>
              <a:rPr lang="en-US" altLang="ko-KR" dirty="0"/>
              <a:t>- </a:t>
            </a:r>
            <a:r>
              <a:rPr lang="ko-KR" altLang="en-US" dirty="0"/>
              <a:t>결제 시 금융사업자 인가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신뢰성있는</a:t>
            </a:r>
            <a:r>
              <a:rPr lang="ko-KR" altLang="en-US" dirty="0"/>
              <a:t> </a:t>
            </a:r>
            <a:r>
              <a:rPr lang="ko-KR" altLang="en-US" dirty="0" err="1"/>
              <a:t>결제등</a:t>
            </a:r>
            <a:r>
              <a:rPr lang="ko-KR" altLang="en-US" dirty="0"/>
              <a:t> 시스템 절차 필요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1E64AF7-0CFA-4ABB-BB0B-FAF9BB82822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9085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62AE-5833-4F07-956E-BC47FB31CFB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856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DC62AE-5833-4F07-956E-BC47FB31CF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3585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0FD6985-FDF2-4D52-B2CC-4F7ACD1BAD69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8628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304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7797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7726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52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2132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44079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5772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51089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7804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119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33138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82827A-F486-4CCF-9684-30B56440A3C3}" type="datetimeFigureOut">
              <a:rPr lang="ko-KR" altLang="en-US" smtClean="0"/>
              <a:t>2020-09-11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B57B58-0189-4223-BDBF-43E96B64580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2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microsoft.com/office/2007/relationships/hdphoto" Target="../media/hdphoto2.wdp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339048" y="1506044"/>
            <a:ext cx="10643480" cy="677791"/>
          </a:xfrm>
        </p:spPr>
        <p:txBody>
          <a:bodyPr>
            <a:noAutofit/>
          </a:bodyPr>
          <a:lstStyle/>
          <a:p>
            <a:pPr algn="l"/>
            <a:r>
              <a:rPr lang="ko-KR" altLang="en-US" sz="3600" i="1" dirty="0">
                <a:solidFill>
                  <a:schemeClr val="bg1"/>
                </a:solidFill>
                <a:latin typeface="Calibri" panose="020F0502020204030204" pitchFamily="34" charset="0"/>
                <a:ea typeface="나눔스퀘어라운드 Bold" panose="020B0600000101010101" pitchFamily="50" charset="-127"/>
                <a:cs typeface="Calibri" panose="020F0502020204030204" pitchFamily="34" charset="0"/>
              </a:rPr>
              <a:t>블록체인을 활용한 명품 인증 및 거래 시스템  </a:t>
            </a:r>
            <a:endParaRPr lang="ko-KR" altLang="en-US" sz="3600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339048" y="2962939"/>
            <a:ext cx="7855526" cy="1620982"/>
          </a:xfrm>
        </p:spPr>
        <p:txBody>
          <a:bodyPr>
            <a:normAutofit/>
          </a:bodyPr>
          <a:lstStyle/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Course: 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블록체인 시스템 엔지니어 양성과정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Team: 3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조</a:t>
            </a:r>
            <a:endParaRPr lang="en-US" altLang="ko-KR" sz="1600" b="1" dirty="0">
              <a:solidFill>
                <a:schemeClr val="bg1"/>
              </a:solidFill>
              <a:latin typeface="나눔스퀘어라운드 Bold" panose="020B0600000101010101" pitchFamily="50" charset="-127"/>
              <a:ea typeface="나눔스퀘어라운드 Bold" panose="020B0600000101010101" pitchFamily="50" charset="-127"/>
            </a:endParaRPr>
          </a:p>
          <a:p>
            <a:pPr algn="l"/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Member: 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김윤정</a:t>
            </a:r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김인호</a:t>
            </a:r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윤주형</a:t>
            </a:r>
            <a:r>
              <a:rPr lang="en-US" altLang="ko-KR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, </a:t>
            </a:r>
            <a:r>
              <a:rPr lang="ko-KR" altLang="en-US" sz="1600" b="1" dirty="0">
                <a:solidFill>
                  <a:schemeClr val="bg1"/>
                </a:solidFill>
                <a:latin typeface="나눔스퀘어라운드 Bold" panose="020B0600000101010101" pitchFamily="50" charset="-127"/>
                <a:ea typeface="나눔스퀘어라운드 Bold" panose="020B0600000101010101" pitchFamily="50" charset="-127"/>
              </a:rPr>
              <a:t>이동근</a:t>
            </a:r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339048" y="741533"/>
            <a:ext cx="8697948" cy="6777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3200" i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Portfolio</a:t>
            </a:r>
            <a:endParaRPr lang="ko-KR" altLang="en-US" sz="3200" i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B2930207-0F9F-4428-AA47-C1828B21F965}"/>
              </a:ext>
            </a:extLst>
          </p:cNvPr>
          <p:cNvGrpSpPr/>
          <p:nvPr/>
        </p:nvGrpSpPr>
        <p:grpSpPr>
          <a:xfrm>
            <a:off x="0" y="6014720"/>
            <a:ext cx="12192000" cy="843280"/>
            <a:chOff x="0" y="6014720"/>
            <a:chExt cx="12192000" cy="843280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585A3DA3-8B5E-4998-B363-D3EE4F7B9C0A}"/>
                </a:ext>
              </a:extLst>
            </p:cNvPr>
            <p:cNvSpPr/>
            <p:nvPr/>
          </p:nvSpPr>
          <p:spPr>
            <a:xfrm>
              <a:off x="0" y="6014720"/>
              <a:ext cx="12192000" cy="843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1762C2A1-9E3D-440C-9866-EE702D745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470921" y="6014720"/>
              <a:ext cx="3132385" cy="829161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C56F234B-B2A8-4D96-995C-2FFC490FFE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872" b="13284"/>
            <a:stretch/>
          </p:blipFill>
          <p:spPr>
            <a:xfrm>
              <a:off x="1195979" y="6083980"/>
              <a:ext cx="2980507" cy="727414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6C62284-8B76-464C-B662-BC72160E3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16742" y="6056847"/>
              <a:ext cx="2759534" cy="7449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678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3287" y="0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예상결과물</a:t>
            </a:r>
            <a:endParaRPr lang="ko-KR" altLang="en-US" b="1" dirty="0">
              <a:solidFill>
                <a:schemeClr val="accent5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59559" y="103162"/>
            <a:ext cx="10271761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 및 설계</a:t>
            </a:r>
            <a:endParaRPr lang="en-US" altLang="ko-KR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21404" y="6082475"/>
            <a:ext cx="1020991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블록체인을 통한 인증 서비스와 안전한 거래를 위한 인증서 이동 시스템 </a:t>
            </a:r>
            <a:endParaRPr lang="en-US" altLang="ko-KR" sz="2000" b="1" dirty="0">
              <a:solidFill>
                <a:srgbClr val="FF99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2D3EDF6-AB97-4EA2-853E-4D9DB9D681AE}"/>
              </a:ext>
            </a:extLst>
          </p:cNvPr>
          <p:cNvSpPr/>
          <p:nvPr/>
        </p:nvSpPr>
        <p:spPr>
          <a:xfrm>
            <a:off x="1766668" y="1231900"/>
            <a:ext cx="4773832" cy="4584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B32B22-9860-4597-8CC8-DA1B7918E416}"/>
              </a:ext>
            </a:extLst>
          </p:cNvPr>
          <p:cNvSpPr txBox="1"/>
          <p:nvPr/>
        </p:nvSpPr>
        <p:spPr>
          <a:xfrm>
            <a:off x="3280592" y="1310526"/>
            <a:ext cx="163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759210-0B26-492A-B665-A5AA2D69393C}"/>
              </a:ext>
            </a:extLst>
          </p:cNvPr>
          <p:cNvSpPr/>
          <p:nvPr/>
        </p:nvSpPr>
        <p:spPr>
          <a:xfrm>
            <a:off x="1881526" y="1798335"/>
            <a:ext cx="4570899" cy="5270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5267272-0549-4306-B439-AA464B1C381A}"/>
              </a:ext>
            </a:extLst>
          </p:cNvPr>
          <p:cNvSpPr/>
          <p:nvPr/>
        </p:nvSpPr>
        <p:spPr>
          <a:xfrm>
            <a:off x="1888776" y="2470593"/>
            <a:ext cx="1148252" cy="527074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1E9FB62-7C9D-4627-ADB3-4909D08519F9}"/>
              </a:ext>
            </a:extLst>
          </p:cNvPr>
          <p:cNvSpPr/>
          <p:nvPr/>
        </p:nvSpPr>
        <p:spPr>
          <a:xfrm>
            <a:off x="1913913" y="3128489"/>
            <a:ext cx="4538511" cy="12341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5E34A5F-CA96-4245-9C01-1E50C6F30DFA}"/>
              </a:ext>
            </a:extLst>
          </p:cNvPr>
          <p:cNvSpPr/>
          <p:nvPr/>
        </p:nvSpPr>
        <p:spPr>
          <a:xfrm>
            <a:off x="3125158" y="2468576"/>
            <a:ext cx="3327266" cy="52909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9E02FCD-3435-495E-B6ED-B52AEAB2CA90}"/>
              </a:ext>
            </a:extLst>
          </p:cNvPr>
          <p:cNvSpPr/>
          <p:nvPr/>
        </p:nvSpPr>
        <p:spPr>
          <a:xfrm>
            <a:off x="1913913" y="4505772"/>
            <a:ext cx="4538512" cy="12341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02FD32-375D-4A6E-96CC-EB4ACDE90DFC}"/>
              </a:ext>
            </a:extLst>
          </p:cNvPr>
          <p:cNvSpPr txBox="1"/>
          <p:nvPr/>
        </p:nvSpPr>
        <p:spPr>
          <a:xfrm>
            <a:off x="2834352" y="1858629"/>
            <a:ext cx="26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Brand Name &amp; catalog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52D70F9-17DE-49B0-AB7C-779839EC92F4}"/>
              </a:ext>
            </a:extLst>
          </p:cNvPr>
          <p:cNvSpPr txBox="1"/>
          <p:nvPr/>
        </p:nvSpPr>
        <p:spPr>
          <a:xfrm>
            <a:off x="2114273" y="2538313"/>
            <a:ext cx="7924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Login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BB908D4-F5DF-4690-87B3-CDD4EF28FDA1}"/>
              </a:ext>
            </a:extLst>
          </p:cNvPr>
          <p:cNvSpPr txBox="1"/>
          <p:nvPr/>
        </p:nvSpPr>
        <p:spPr>
          <a:xfrm>
            <a:off x="2766455" y="4926063"/>
            <a:ext cx="26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Trading page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7DC696A-C6F3-4A5C-91C7-3A7158FAA9DF}"/>
              </a:ext>
            </a:extLst>
          </p:cNvPr>
          <p:cNvSpPr txBox="1"/>
          <p:nvPr/>
        </p:nvSpPr>
        <p:spPr>
          <a:xfrm>
            <a:off x="2801415" y="3569216"/>
            <a:ext cx="26652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Certificate verification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BAA27A1-F83E-4044-8F47-11A38A5C0D62}"/>
              </a:ext>
            </a:extLst>
          </p:cNvPr>
          <p:cNvSpPr txBox="1"/>
          <p:nvPr/>
        </p:nvSpPr>
        <p:spPr>
          <a:xfrm>
            <a:off x="3980958" y="2538313"/>
            <a:ext cx="16156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Information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830BF8-847B-4DE5-AAC4-F0D2A3F238E1}"/>
              </a:ext>
            </a:extLst>
          </p:cNvPr>
          <p:cNvSpPr/>
          <p:nvPr/>
        </p:nvSpPr>
        <p:spPr>
          <a:xfrm>
            <a:off x="6695439" y="1231901"/>
            <a:ext cx="4773832" cy="45847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en-US" altLang="ko-KR" dirty="0"/>
          </a:p>
          <a:p>
            <a:pPr algn="ctr"/>
            <a:endParaRPr lang="ko-KR" altLang="en-US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DDD2F81-9C42-4590-AE31-7163F4316092}"/>
              </a:ext>
            </a:extLst>
          </p:cNvPr>
          <p:cNvSpPr txBox="1"/>
          <p:nvPr/>
        </p:nvSpPr>
        <p:spPr>
          <a:xfrm>
            <a:off x="8297325" y="1361607"/>
            <a:ext cx="16369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서비스</a:t>
            </a:r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구조</a:t>
            </a:r>
            <a:r>
              <a:rPr lang="ko-KR" altLang="en-US" sz="18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dirty="0"/>
          </a:p>
        </p:txBody>
      </p: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32D076BD-80A0-49ED-9AFE-3EEEC328E29F}"/>
              </a:ext>
            </a:extLst>
          </p:cNvPr>
          <p:cNvCxnSpPr>
            <a:cxnSpLocks/>
          </p:cNvCxnSpPr>
          <p:nvPr/>
        </p:nvCxnSpPr>
        <p:spPr>
          <a:xfrm flipV="1">
            <a:off x="8297325" y="2413359"/>
            <a:ext cx="822087" cy="538928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A3C1439-0E75-4730-92B2-B28CDA250655}"/>
              </a:ext>
            </a:extLst>
          </p:cNvPr>
          <p:cNvGrpSpPr/>
          <p:nvPr/>
        </p:nvGrpSpPr>
        <p:grpSpPr>
          <a:xfrm>
            <a:off x="7380988" y="3109914"/>
            <a:ext cx="1273864" cy="918604"/>
            <a:chOff x="7308224" y="2559073"/>
            <a:chExt cx="1273864" cy="918604"/>
          </a:xfrm>
        </p:grpSpPr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4B8F80DD-C37A-4989-8CD7-6A2843A2A25E}"/>
                </a:ext>
              </a:extLst>
            </p:cNvPr>
            <p:cNvGrpSpPr/>
            <p:nvPr/>
          </p:nvGrpSpPr>
          <p:grpSpPr>
            <a:xfrm>
              <a:off x="7446373" y="2648834"/>
              <a:ext cx="971834" cy="718128"/>
              <a:chOff x="7215840" y="2410515"/>
              <a:chExt cx="971834" cy="718128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BA8689F-17B4-40D4-A161-194EFB2FF9E2}"/>
                  </a:ext>
                </a:extLst>
              </p:cNvPr>
              <p:cNvSpPr txBox="1"/>
              <p:nvPr/>
            </p:nvSpPr>
            <p:spPr>
              <a:xfrm>
                <a:off x="7302575" y="2650425"/>
                <a:ext cx="838091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ko-KR" sz="900" b="1" dirty="0">
                    <a:solidFill>
                      <a:schemeClr val="accent4"/>
                    </a:solidFill>
                  </a:rPr>
                  <a:t>Blockchain</a:t>
                </a:r>
                <a:endParaRPr lang="ko-KR" altLang="en-US" sz="900" b="1" dirty="0">
                  <a:solidFill>
                    <a:schemeClr val="accent4"/>
                  </a:solidFill>
                </a:endParaRPr>
              </a:p>
            </p:txBody>
          </p:sp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5957312A-01C2-4D6E-BC51-D6E58A695BA7}"/>
                  </a:ext>
                </a:extLst>
              </p:cNvPr>
              <p:cNvGrpSpPr/>
              <p:nvPr/>
            </p:nvGrpSpPr>
            <p:grpSpPr>
              <a:xfrm>
                <a:off x="7215840" y="2410515"/>
                <a:ext cx="971834" cy="718128"/>
                <a:chOff x="7215840" y="2410515"/>
                <a:chExt cx="971834" cy="718128"/>
              </a:xfrm>
            </p:grpSpPr>
            <p:sp>
              <p:nvSpPr>
                <p:cNvPr id="31" name="정육면체 30">
                  <a:extLst>
                    <a:ext uri="{FF2B5EF4-FFF2-40B4-BE49-F238E27FC236}">
                      <a16:creationId xmlns:a16="http://schemas.microsoft.com/office/drawing/2014/main" id="{837520C4-3265-4659-9331-FF2EC5B565DB}"/>
                    </a:ext>
                  </a:extLst>
                </p:cNvPr>
                <p:cNvSpPr/>
                <p:nvPr/>
              </p:nvSpPr>
              <p:spPr>
                <a:xfrm>
                  <a:off x="7215840" y="2412554"/>
                  <a:ext cx="256744" cy="237871"/>
                </a:xfrm>
                <a:prstGeom prst="cube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2" name="정육면체 31">
                  <a:extLst>
                    <a:ext uri="{FF2B5EF4-FFF2-40B4-BE49-F238E27FC236}">
                      <a16:creationId xmlns:a16="http://schemas.microsoft.com/office/drawing/2014/main" id="{CD412234-83E8-430E-BB11-B45BB9AD83DB}"/>
                    </a:ext>
                  </a:extLst>
                </p:cNvPr>
                <p:cNvSpPr/>
                <p:nvPr/>
              </p:nvSpPr>
              <p:spPr>
                <a:xfrm>
                  <a:off x="7215840" y="2886694"/>
                  <a:ext cx="256744" cy="241949"/>
                </a:xfrm>
                <a:prstGeom prst="cube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3" name="정육면체 32">
                  <a:extLst>
                    <a:ext uri="{FF2B5EF4-FFF2-40B4-BE49-F238E27FC236}">
                      <a16:creationId xmlns:a16="http://schemas.microsoft.com/office/drawing/2014/main" id="{1043C98A-AAED-4DAE-9831-92AA50D68A2B}"/>
                    </a:ext>
                  </a:extLst>
                </p:cNvPr>
                <p:cNvSpPr/>
                <p:nvPr/>
              </p:nvSpPr>
              <p:spPr>
                <a:xfrm>
                  <a:off x="7930930" y="2410515"/>
                  <a:ext cx="256744" cy="241949"/>
                </a:xfrm>
                <a:prstGeom prst="cube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4" name="정육면체 33">
                  <a:extLst>
                    <a:ext uri="{FF2B5EF4-FFF2-40B4-BE49-F238E27FC236}">
                      <a16:creationId xmlns:a16="http://schemas.microsoft.com/office/drawing/2014/main" id="{13E954BE-FF15-4896-B20C-A51F290945ED}"/>
                    </a:ext>
                  </a:extLst>
                </p:cNvPr>
                <p:cNvSpPr/>
                <p:nvPr/>
              </p:nvSpPr>
              <p:spPr>
                <a:xfrm>
                  <a:off x="7930930" y="2886694"/>
                  <a:ext cx="256744" cy="241949"/>
                </a:xfrm>
                <a:prstGeom prst="cube">
                  <a:avLst/>
                </a:prstGeom>
                <a:noFill/>
                <a:ln w="6350"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1C507305-68C6-44A4-B1A9-EA7F74BCB4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6771" y="2531489"/>
                  <a:ext cx="329972" cy="0"/>
                </a:xfrm>
                <a:prstGeom prst="line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B003E94-A647-44A2-8AB8-8A7253BEF9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4212" y="2692360"/>
                  <a:ext cx="0" cy="152400"/>
                </a:xfrm>
                <a:prstGeom prst="line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" name="직선 연결선 42">
                  <a:extLst>
                    <a:ext uri="{FF2B5EF4-FFF2-40B4-BE49-F238E27FC236}">
                      <a16:creationId xmlns:a16="http://schemas.microsoft.com/office/drawing/2014/main" id="{9234901D-7C4F-4A02-9F4E-0F6AECDCC6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059302" y="2693379"/>
                  <a:ext cx="0" cy="152400"/>
                </a:xfrm>
                <a:prstGeom prst="line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직선 연결선 46">
                  <a:extLst>
                    <a:ext uri="{FF2B5EF4-FFF2-40B4-BE49-F238E27FC236}">
                      <a16:creationId xmlns:a16="http://schemas.microsoft.com/office/drawing/2014/main" id="{C5042FBF-0007-43E6-B8E3-DCCEA6A934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36771" y="3007668"/>
                  <a:ext cx="329972" cy="0"/>
                </a:xfrm>
                <a:prstGeom prst="line">
                  <a:avLst/>
                </a:prstGeom>
                <a:ln>
                  <a:solidFill>
                    <a:schemeClr val="accent4">
                      <a:lumMod val="60000"/>
                      <a:lumOff val="4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61" name="사각형: 둥근 모서리 60">
              <a:extLst>
                <a:ext uri="{FF2B5EF4-FFF2-40B4-BE49-F238E27FC236}">
                  <a16:creationId xmlns:a16="http://schemas.microsoft.com/office/drawing/2014/main" id="{E2F3E035-A473-4CE7-98C5-1DC797D9B23B}"/>
                </a:ext>
              </a:extLst>
            </p:cNvPr>
            <p:cNvSpPr/>
            <p:nvPr/>
          </p:nvSpPr>
          <p:spPr>
            <a:xfrm>
              <a:off x="7308224" y="2559073"/>
              <a:ext cx="1273864" cy="918604"/>
            </a:xfrm>
            <a:prstGeom prst="roundRect">
              <a:avLst/>
            </a:prstGeom>
            <a:noFill/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F5503566-456D-466B-9295-C404E6470933}"/>
              </a:ext>
            </a:extLst>
          </p:cNvPr>
          <p:cNvGrpSpPr/>
          <p:nvPr/>
        </p:nvGrpSpPr>
        <p:grpSpPr>
          <a:xfrm>
            <a:off x="8550506" y="1854924"/>
            <a:ext cx="1636971" cy="455711"/>
            <a:chOff x="8418207" y="1860555"/>
            <a:chExt cx="1636971" cy="455711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4DC62FE-A9D0-434F-9958-53E3962B0C9B}"/>
                </a:ext>
              </a:extLst>
            </p:cNvPr>
            <p:cNvSpPr txBox="1"/>
            <p:nvPr/>
          </p:nvSpPr>
          <p:spPr>
            <a:xfrm>
              <a:off x="8418207" y="1918786"/>
              <a:ext cx="163697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구매 시스템</a:t>
              </a: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307A7027-8D26-42A2-8E9A-F70B0643F9FD}"/>
                </a:ext>
              </a:extLst>
            </p:cNvPr>
            <p:cNvSpPr/>
            <p:nvPr/>
          </p:nvSpPr>
          <p:spPr>
            <a:xfrm>
              <a:off x="8493579" y="1860555"/>
              <a:ext cx="1486226" cy="455711"/>
            </a:xfrm>
            <a:prstGeom prst="rect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9" name="직선 화살표 연결선 68">
            <a:extLst>
              <a:ext uri="{FF2B5EF4-FFF2-40B4-BE49-F238E27FC236}">
                <a16:creationId xmlns:a16="http://schemas.microsoft.com/office/drawing/2014/main" id="{C4EE0533-ACE1-4173-B7BE-413E228F6DEE}"/>
              </a:ext>
            </a:extLst>
          </p:cNvPr>
          <p:cNvCxnSpPr>
            <a:cxnSpLocks/>
          </p:cNvCxnSpPr>
          <p:nvPr/>
        </p:nvCxnSpPr>
        <p:spPr>
          <a:xfrm>
            <a:off x="8776778" y="3541539"/>
            <a:ext cx="634801" cy="11765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D2CE688D-4CFF-4500-BCC4-90B580810896}"/>
              </a:ext>
            </a:extLst>
          </p:cNvPr>
          <p:cNvCxnSpPr>
            <a:cxnSpLocks/>
          </p:cNvCxnSpPr>
          <p:nvPr/>
        </p:nvCxnSpPr>
        <p:spPr>
          <a:xfrm>
            <a:off x="9442382" y="2419670"/>
            <a:ext cx="745095" cy="71869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직선 화살표 연결선 79">
            <a:extLst>
              <a:ext uri="{FF2B5EF4-FFF2-40B4-BE49-F238E27FC236}">
                <a16:creationId xmlns:a16="http://schemas.microsoft.com/office/drawing/2014/main" id="{867D553C-B342-40B6-8F5A-B348F5F0D5FB}"/>
              </a:ext>
            </a:extLst>
          </p:cNvPr>
          <p:cNvCxnSpPr>
            <a:cxnSpLocks/>
          </p:cNvCxnSpPr>
          <p:nvPr/>
        </p:nvCxnSpPr>
        <p:spPr>
          <a:xfrm flipH="1">
            <a:off x="9509754" y="3948664"/>
            <a:ext cx="677723" cy="665126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6A5115B8-C270-40B8-8B49-A158D8FA9770}"/>
              </a:ext>
            </a:extLst>
          </p:cNvPr>
          <p:cNvCxnSpPr>
            <a:cxnSpLocks/>
          </p:cNvCxnSpPr>
          <p:nvPr/>
        </p:nvCxnSpPr>
        <p:spPr>
          <a:xfrm>
            <a:off x="8263869" y="4191123"/>
            <a:ext cx="639267" cy="422667"/>
          </a:xfrm>
          <a:prstGeom prst="straightConnector1">
            <a:avLst/>
          </a:prstGeom>
          <a:ln w="38100">
            <a:solidFill>
              <a:schemeClr val="bg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D54EE408-FF5C-4D21-9EFC-425647A83403}"/>
              </a:ext>
            </a:extLst>
          </p:cNvPr>
          <p:cNvGrpSpPr/>
          <p:nvPr/>
        </p:nvGrpSpPr>
        <p:grpSpPr>
          <a:xfrm>
            <a:off x="9506941" y="3275711"/>
            <a:ext cx="1690303" cy="512011"/>
            <a:chOff x="9233026" y="3024125"/>
            <a:chExt cx="1690303" cy="512011"/>
          </a:xfrm>
        </p:grpSpPr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9C13AA1-96B2-4EEB-B88D-E7FA9F7828B8}"/>
                </a:ext>
              </a:extLst>
            </p:cNvPr>
            <p:cNvSpPr txBox="1"/>
            <p:nvPr/>
          </p:nvSpPr>
          <p:spPr>
            <a:xfrm>
              <a:off x="9362300" y="3087308"/>
              <a:ext cx="14236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인증</a:t>
              </a:r>
              <a:r>
                <a:rPr lang="en-US" altLang="ko-KR" dirty="0">
                  <a:solidFill>
                    <a:schemeClr val="bg1"/>
                  </a:solidFill>
                </a:rPr>
                <a:t> </a:t>
              </a:r>
              <a:r>
                <a:rPr lang="ko-KR" altLang="en-US" dirty="0">
                  <a:solidFill>
                    <a:schemeClr val="bg1"/>
                  </a:solidFill>
                </a:rPr>
                <a:t>서비스</a:t>
              </a:r>
            </a:p>
          </p:txBody>
        </p:sp>
        <p:sp>
          <p:nvSpPr>
            <p:cNvPr id="86" name="타원 85">
              <a:extLst>
                <a:ext uri="{FF2B5EF4-FFF2-40B4-BE49-F238E27FC236}">
                  <a16:creationId xmlns:a16="http://schemas.microsoft.com/office/drawing/2014/main" id="{139B8300-C03F-4716-BCA9-408B51CAC327}"/>
                </a:ext>
              </a:extLst>
            </p:cNvPr>
            <p:cNvSpPr/>
            <p:nvPr/>
          </p:nvSpPr>
          <p:spPr>
            <a:xfrm>
              <a:off x="9233026" y="3024125"/>
              <a:ext cx="1690303" cy="51201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26850448-CFB9-44CA-BE2B-C1931EF3B593}"/>
              </a:ext>
            </a:extLst>
          </p:cNvPr>
          <p:cNvGrpSpPr/>
          <p:nvPr/>
        </p:nvGrpSpPr>
        <p:grpSpPr>
          <a:xfrm>
            <a:off x="8441234" y="4777168"/>
            <a:ext cx="1670870" cy="790660"/>
            <a:chOff x="8516607" y="4903330"/>
            <a:chExt cx="1670870" cy="790660"/>
          </a:xfrm>
        </p:grpSpPr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D586F347-F5FF-4BB7-9CCD-EB632C13E6C3}"/>
                </a:ext>
              </a:extLst>
            </p:cNvPr>
            <p:cNvSpPr txBox="1"/>
            <p:nvPr/>
          </p:nvSpPr>
          <p:spPr>
            <a:xfrm>
              <a:off x="8624012" y="5103147"/>
              <a:ext cx="148622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</a:rPr>
                <a:t>거래 시스템</a:t>
              </a:r>
            </a:p>
          </p:txBody>
        </p:sp>
        <p:sp>
          <p:nvSpPr>
            <p:cNvPr id="95" name="화살표: 위로 구부러짐 94">
              <a:extLst>
                <a:ext uri="{FF2B5EF4-FFF2-40B4-BE49-F238E27FC236}">
                  <a16:creationId xmlns:a16="http://schemas.microsoft.com/office/drawing/2014/main" id="{9C7BF561-0A30-461A-96BC-910A623E04AE}"/>
                </a:ext>
              </a:extLst>
            </p:cNvPr>
            <p:cNvSpPr/>
            <p:nvPr/>
          </p:nvSpPr>
          <p:spPr>
            <a:xfrm>
              <a:off x="8572206" y="5312360"/>
              <a:ext cx="1615271" cy="381630"/>
            </a:xfrm>
            <a:prstGeom prst="curvedUp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6" name="화살표: 위로 구부러짐 95">
              <a:extLst>
                <a:ext uri="{FF2B5EF4-FFF2-40B4-BE49-F238E27FC236}">
                  <a16:creationId xmlns:a16="http://schemas.microsoft.com/office/drawing/2014/main" id="{6D892464-76FD-4E26-A011-0F0C421A0606}"/>
                </a:ext>
              </a:extLst>
            </p:cNvPr>
            <p:cNvSpPr/>
            <p:nvPr/>
          </p:nvSpPr>
          <p:spPr>
            <a:xfrm rot="10800000">
              <a:off x="8516607" y="4903330"/>
              <a:ext cx="1615271" cy="382861"/>
            </a:xfrm>
            <a:prstGeom prst="curvedUpArrow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203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522F48-6039-B044-88C0-B4838EF60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3622760-7025-934A-9EFE-A3BE217BA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61AEDCD-D6F6-0248-88D1-891D9DF34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0"/>
            <a:ext cx="5091113" cy="6664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4230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7DF8C7-70FE-9A4C-A71E-E34433AC4F8F}"/>
              </a:ext>
            </a:extLst>
          </p:cNvPr>
          <p:cNvSpPr txBox="1"/>
          <p:nvPr/>
        </p:nvSpPr>
        <p:spPr>
          <a:xfrm>
            <a:off x="4167187" y="0"/>
            <a:ext cx="1449371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3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[</a:t>
            </a:r>
            <a:r>
              <a:rPr kumimoji="1" lang="ko-KR" altLang="en-US" sz="1350" dirty="0" err="1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명품회사</a:t>
            </a:r>
            <a:r>
              <a:rPr kumimoji="1" lang="en-US" altLang="ko-KR" sz="1350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]</a:t>
            </a:r>
            <a:endParaRPr kumimoji="1" lang="ko-KR" altLang="en-US" sz="1350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3B4DC8B-0366-4640-BABC-7C49E60F094D}"/>
              </a:ext>
            </a:extLst>
          </p:cNvPr>
          <p:cNvSpPr txBox="1"/>
          <p:nvPr/>
        </p:nvSpPr>
        <p:spPr>
          <a:xfrm>
            <a:off x="4167188" y="276999"/>
            <a:ext cx="79701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1.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메인 페이지</a:t>
            </a:r>
          </a:p>
        </p:txBody>
      </p:sp>
      <p:pic>
        <p:nvPicPr>
          <p:cNvPr id="6" name="그림 5" descr="스크린샷이(가) 표시된 사진&#10;&#10;자동 생성된 설명">
            <a:extLst>
              <a:ext uri="{FF2B5EF4-FFF2-40B4-BE49-F238E27FC236}">
                <a16:creationId xmlns:a16="http://schemas.microsoft.com/office/drawing/2014/main" id="{8EE6E31C-2E3F-354E-8DEA-EBA4C2AE77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467" y="546508"/>
            <a:ext cx="3796146" cy="19138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23A2D8C2-E287-134B-9237-55768EEBE078}"/>
              </a:ext>
            </a:extLst>
          </p:cNvPr>
          <p:cNvSpPr/>
          <p:nvPr/>
        </p:nvSpPr>
        <p:spPr>
          <a:xfrm>
            <a:off x="4195467" y="2560220"/>
            <a:ext cx="3796146" cy="1913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BBDA06A-D98E-9E4F-AE11-043803AF03B0}"/>
              </a:ext>
            </a:extLst>
          </p:cNvPr>
          <p:cNvSpPr/>
          <p:nvPr/>
        </p:nvSpPr>
        <p:spPr>
          <a:xfrm>
            <a:off x="4274590" y="2630080"/>
            <a:ext cx="501977" cy="1696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로고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B44A392-8498-1C46-B823-A23B8A6BD7E8}"/>
              </a:ext>
            </a:extLst>
          </p:cNvPr>
          <p:cNvSpPr/>
          <p:nvPr/>
        </p:nvSpPr>
        <p:spPr>
          <a:xfrm>
            <a:off x="4965643" y="2630080"/>
            <a:ext cx="2951768" cy="1696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카테고리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9093915-348C-8349-AB1C-078C321413BA}"/>
              </a:ext>
            </a:extLst>
          </p:cNvPr>
          <p:cNvSpPr/>
          <p:nvPr/>
        </p:nvSpPr>
        <p:spPr>
          <a:xfrm>
            <a:off x="4274590" y="3011864"/>
            <a:ext cx="1023815" cy="119312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 err="1"/>
              <a:t>컬렉션이름</a:t>
            </a:r>
            <a:endParaRPr kumimoji="1" lang="ko-KR" altLang="en-US" sz="1350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0EFBF0E-83A7-AC4B-A823-C334103B1B89}"/>
              </a:ext>
            </a:extLst>
          </p:cNvPr>
          <p:cNvSpPr/>
          <p:nvPr/>
        </p:nvSpPr>
        <p:spPr>
          <a:xfrm>
            <a:off x="4274590" y="3238108"/>
            <a:ext cx="854132" cy="11170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</a:t>
            </a:r>
            <a:endParaRPr kumimoji="1" lang="en-US" altLang="ko-KR" sz="1350" dirty="0"/>
          </a:p>
          <a:p>
            <a:pPr algn="ctr"/>
            <a:r>
              <a:rPr kumimoji="1" lang="ko-KR" altLang="en-US" sz="1350" dirty="0"/>
              <a:t>분류</a:t>
            </a:r>
            <a:endParaRPr kumimoji="1" lang="en-US" altLang="ko-KR" sz="1350" dirty="0"/>
          </a:p>
          <a:p>
            <a:pPr algn="ctr"/>
            <a:r>
              <a:rPr kumimoji="1" lang="en-US" altLang="ko-KR" sz="1350" dirty="0"/>
              <a:t>Ex)</a:t>
            </a:r>
            <a:r>
              <a:rPr kumimoji="1" lang="ko-KR" altLang="en-US" sz="1350" dirty="0"/>
              <a:t> 성별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4BBA56C-8237-8148-B0C4-A9BA177B0F16}"/>
              </a:ext>
            </a:extLst>
          </p:cNvPr>
          <p:cNvSpPr/>
          <p:nvPr/>
        </p:nvSpPr>
        <p:spPr>
          <a:xfrm>
            <a:off x="5287798" y="3241106"/>
            <a:ext cx="657521" cy="11170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</a:t>
            </a:r>
            <a:r>
              <a:rPr kumimoji="1" lang="en-US" altLang="ko-KR" sz="1350" dirty="0"/>
              <a:t>1</a:t>
            </a:r>
            <a:endParaRPr kumimoji="1" lang="ko-KR" altLang="en-US" sz="1350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9396DED6-3497-FE44-8BA7-FC7450E17846}"/>
              </a:ext>
            </a:extLst>
          </p:cNvPr>
          <p:cNvSpPr/>
          <p:nvPr/>
        </p:nvSpPr>
        <p:spPr>
          <a:xfrm>
            <a:off x="6266039" y="3241106"/>
            <a:ext cx="657520" cy="11170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</a:t>
            </a:r>
            <a:r>
              <a:rPr kumimoji="1" lang="en-US" altLang="ko-KR" sz="1350" dirty="0"/>
              <a:t>2</a:t>
            </a:r>
            <a:endParaRPr kumimoji="1" lang="ko-KR" altLang="en-US" sz="1350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5C1C7BB-663F-4546-B1A0-4BC0F8388B54}"/>
              </a:ext>
            </a:extLst>
          </p:cNvPr>
          <p:cNvSpPr/>
          <p:nvPr/>
        </p:nvSpPr>
        <p:spPr>
          <a:xfrm>
            <a:off x="7244278" y="3241106"/>
            <a:ext cx="657520" cy="111707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</a:t>
            </a:r>
            <a:r>
              <a:rPr kumimoji="1" lang="en-US" altLang="ko-KR" sz="1350" dirty="0"/>
              <a:t>3</a:t>
            </a:r>
            <a:endParaRPr kumimoji="1" lang="ko-KR" altLang="en-US" sz="135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D64792-067B-BB42-BBC4-01F5ACBD8503}"/>
              </a:ext>
            </a:extLst>
          </p:cNvPr>
          <p:cNvSpPr txBox="1"/>
          <p:nvPr/>
        </p:nvSpPr>
        <p:spPr>
          <a:xfrm>
            <a:off x="4259099" y="4699087"/>
            <a:ext cx="367380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로고를 누르면 메인페이지로 이동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다른 카테고리를 누르면 다른 상품들이 보여짐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현재 있는 카테고리는 글씨의 크기 볼드 주기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,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색상 주기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다른 카테고리에 마우스 커서를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올려놨을때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밑줄 주기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상품을 누르면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‘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상품 페이지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 이동 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*카테고리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분류할건지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단일로 할건지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회의통해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픽스하기</a:t>
            </a:r>
            <a:endParaRPr kumimoji="1" lang="ko-KR" altLang="en-US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6FFD960-B108-BC49-AE75-72D1CCD553BE}"/>
              </a:ext>
            </a:extLst>
          </p:cNvPr>
          <p:cNvSpPr txBox="1"/>
          <p:nvPr/>
        </p:nvSpPr>
        <p:spPr>
          <a:xfrm>
            <a:off x="4175090" y="434215"/>
            <a:ext cx="71678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(</a:t>
            </a:r>
            <a:r>
              <a:rPr kumimoji="1" lang="ko-KR" altLang="en-US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예시</a:t>
            </a:r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)</a:t>
            </a:r>
            <a:endParaRPr kumimoji="1" lang="ko-KR" altLang="en-US" sz="675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253459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B456AA91-6C50-204C-8104-1E73A1DCF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291562"/>
            <a:ext cx="3796145" cy="19659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9CD7C49-DFEC-B44A-825B-6B934538F1E5}"/>
              </a:ext>
            </a:extLst>
          </p:cNvPr>
          <p:cNvSpPr txBox="1"/>
          <p:nvPr/>
        </p:nvSpPr>
        <p:spPr>
          <a:xfrm>
            <a:off x="4167188" y="0"/>
            <a:ext cx="79701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2.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상품 페이지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E6433-3873-F947-AEF1-3F8DA0E0B349}"/>
              </a:ext>
            </a:extLst>
          </p:cNvPr>
          <p:cNvSpPr/>
          <p:nvPr/>
        </p:nvSpPr>
        <p:spPr>
          <a:xfrm>
            <a:off x="4197927" y="2284486"/>
            <a:ext cx="3796146" cy="1913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DD57A31-412E-5645-AB42-D07DA07D5CAD}"/>
              </a:ext>
            </a:extLst>
          </p:cNvPr>
          <p:cNvSpPr/>
          <p:nvPr/>
        </p:nvSpPr>
        <p:spPr>
          <a:xfrm>
            <a:off x="4284809" y="2368486"/>
            <a:ext cx="501977" cy="1696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로고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6694A6-39AC-D743-B56F-B7D109222BC9}"/>
              </a:ext>
            </a:extLst>
          </p:cNvPr>
          <p:cNvSpPr/>
          <p:nvPr/>
        </p:nvSpPr>
        <p:spPr>
          <a:xfrm>
            <a:off x="4965643" y="2368485"/>
            <a:ext cx="2951768" cy="1696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카테고리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58F6295-DB5E-D647-8EB5-B77FE092C917}"/>
              </a:ext>
            </a:extLst>
          </p:cNvPr>
          <p:cNvSpPr/>
          <p:nvPr/>
        </p:nvSpPr>
        <p:spPr>
          <a:xfrm>
            <a:off x="4284809" y="2682892"/>
            <a:ext cx="2144811" cy="143190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</a:t>
            </a:r>
            <a:r>
              <a:rPr kumimoji="1" lang="en-US" altLang="ko-KR" sz="1350" dirty="0"/>
              <a:t>1</a:t>
            </a:r>
            <a:endParaRPr kumimoji="1" lang="ko-KR" altLang="en-US" sz="135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B8869D0-BEB0-244F-85EB-A2AB97733552}"/>
              </a:ext>
            </a:extLst>
          </p:cNvPr>
          <p:cNvSpPr/>
          <p:nvPr/>
        </p:nvSpPr>
        <p:spPr>
          <a:xfrm>
            <a:off x="6507392" y="2682892"/>
            <a:ext cx="1410019" cy="1007702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상품정보</a:t>
            </a:r>
            <a:endParaRPr kumimoji="1" lang="en-US" altLang="ko-KR" sz="1350" dirty="0"/>
          </a:p>
          <a:p>
            <a:pPr algn="ctr"/>
            <a:r>
              <a:rPr kumimoji="1" lang="en-US" altLang="ko-KR" sz="1350" dirty="0"/>
              <a:t>(</a:t>
            </a:r>
            <a:r>
              <a:rPr kumimoji="1" lang="ko-KR" altLang="en-US" sz="1350" dirty="0"/>
              <a:t>이름</a:t>
            </a:r>
            <a:r>
              <a:rPr kumimoji="1" lang="en-US" altLang="ko-KR" sz="1350" dirty="0"/>
              <a:t>,</a:t>
            </a:r>
            <a:r>
              <a:rPr kumimoji="1" lang="ko-KR" altLang="en-US" sz="1350" dirty="0"/>
              <a:t> 가격 등</a:t>
            </a:r>
            <a:r>
              <a:rPr kumimoji="1" lang="en-US" altLang="ko-KR" sz="1350" dirty="0"/>
              <a:t>)</a:t>
            </a:r>
            <a:endParaRPr kumimoji="1" lang="ko-KR" altLang="en-US" sz="1350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12312A5-366C-7241-A7CF-F84524B89012}"/>
              </a:ext>
            </a:extLst>
          </p:cNvPr>
          <p:cNvSpPr/>
          <p:nvPr/>
        </p:nvSpPr>
        <p:spPr>
          <a:xfrm>
            <a:off x="6514462" y="3740086"/>
            <a:ext cx="1392730" cy="120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/>
              <a:t>수량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87B3B38-5168-F34F-9DAD-42BB32F6E29C}"/>
              </a:ext>
            </a:extLst>
          </p:cNvPr>
          <p:cNvSpPr/>
          <p:nvPr/>
        </p:nvSpPr>
        <p:spPr>
          <a:xfrm>
            <a:off x="6514462" y="3938047"/>
            <a:ext cx="1402949" cy="17675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구매하기 버튼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1744B7C-749C-364D-8CE4-DACB62F34EF5}"/>
              </a:ext>
            </a:extLst>
          </p:cNvPr>
          <p:cNvSpPr txBox="1"/>
          <p:nvPr/>
        </p:nvSpPr>
        <p:spPr>
          <a:xfrm>
            <a:off x="4167188" y="146837"/>
            <a:ext cx="71678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(</a:t>
            </a:r>
            <a:r>
              <a:rPr kumimoji="1" lang="ko-KR" altLang="en-US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예시</a:t>
            </a:r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)</a:t>
            </a:r>
            <a:endParaRPr kumimoji="1" lang="ko-KR" altLang="en-US" sz="675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B95569-B7F6-6143-9EBA-262104B07432}"/>
              </a:ext>
            </a:extLst>
          </p:cNvPr>
          <p:cNvSpPr txBox="1"/>
          <p:nvPr/>
        </p:nvSpPr>
        <p:spPr>
          <a:xfrm>
            <a:off x="4228359" y="4362254"/>
            <a:ext cx="3673802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로고를 누르면 메인페이지로 이동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다른 카테고리를 누르면 다른 상품들이 보여짐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현재 있는 카테고리는 글씨의 크기 볼드 주기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,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색상 주기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다른 카테고리에 마우스 커서를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올려놨을때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밑줄 주기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수량을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+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하면 수량이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더해짐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구매하기 버튼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에 커서를 올리면 색상 주기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‘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구매하기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버튼＇을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누르면 로그인 페이지로 이동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 startAt="3"/>
            </a:pP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616813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0C620E9-19F9-9340-B259-9E1F355AF6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7188" y="331504"/>
            <a:ext cx="3857625" cy="20455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BC73A2A-0745-4B49-BDA7-EA43290AAC58}"/>
              </a:ext>
            </a:extLst>
          </p:cNvPr>
          <p:cNvSpPr txBox="1"/>
          <p:nvPr/>
        </p:nvSpPr>
        <p:spPr>
          <a:xfrm>
            <a:off x="4167188" y="0"/>
            <a:ext cx="89319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2.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로그인 페이지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55CE10E-7F01-574A-A129-EF2E22B0F341}"/>
              </a:ext>
            </a:extLst>
          </p:cNvPr>
          <p:cNvSpPr txBox="1"/>
          <p:nvPr/>
        </p:nvSpPr>
        <p:spPr>
          <a:xfrm>
            <a:off x="4167188" y="146837"/>
            <a:ext cx="716783" cy="196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(</a:t>
            </a:r>
            <a:r>
              <a:rPr kumimoji="1" lang="ko-KR" altLang="en-US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예시</a:t>
            </a:r>
            <a:r>
              <a:rPr kumimoji="1" lang="en-US" altLang="ko-KR" sz="675" dirty="0">
                <a:latin typeface="Gmarket Sans Medium" panose="02000000000000000000" pitchFamily="2" charset="-128"/>
                <a:ea typeface="Gmarket Sans Medium" panose="02000000000000000000" pitchFamily="2" charset="-128"/>
              </a:rPr>
              <a:t>)</a:t>
            </a:r>
            <a:endParaRPr kumimoji="1" lang="ko-KR" altLang="en-US" sz="675" dirty="0">
              <a:latin typeface="Gmarket Sans Medium" panose="02000000000000000000" pitchFamily="2" charset="-128"/>
              <a:ea typeface="Gmarket Sans Medium" panose="02000000000000000000" pitchFamily="2" charset="-128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4A0DAD00-B5A8-1243-A033-0C01356090ED}"/>
              </a:ext>
            </a:extLst>
          </p:cNvPr>
          <p:cNvSpPr/>
          <p:nvPr/>
        </p:nvSpPr>
        <p:spPr>
          <a:xfrm>
            <a:off x="4197927" y="2472056"/>
            <a:ext cx="3796146" cy="191388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5E71285-A36C-1440-AADB-2F9BC436ABC4}"/>
              </a:ext>
            </a:extLst>
          </p:cNvPr>
          <p:cNvSpPr/>
          <p:nvPr/>
        </p:nvSpPr>
        <p:spPr>
          <a:xfrm>
            <a:off x="5383245" y="2523929"/>
            <a:ext cx="1463512" cy="18100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35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8601B15-A50A-FA44-830A-625A9302CA62}"/>
              </a:ext>
            </a:extLst>
          </p:cNvPr>
          <p:cNvSpPr/>
          <p:nvPr/>
        </p:nvSpPr>
        <p:spPr>
          <a:xfrm>
            <a:off x="5845012" y="2580589"/>
            <a:ext cx="501977" cy="16968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로고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DB7DB97-292A-EC4F-AD4E-99DAE4652D17}"/>
              </a:ext>
            </a:extLst>
          </p:cNvPr>
          <p:cNvSpPr txBox="1"/>
          <p:nvPr/>
        </p:nvSpPr>
        <p:spPr>
          <a:xfrm>
            <a:off x="5933387" y="2806930"/>
            <a:ext cx="827202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ko-KR" altLang="en-US" sz="600" dirty="0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8ECB5A5-2B41-854A-9DF3-85A690E0D7A6}"/>
              </a:ext>
            </a:extLst>
          </p:cNvPr>
          <p:cNvSpPr/>
          <p:nvPr/>
        </p:nvSpPr>
        <p:spPr>
          <a:xfrm>
            <a:off x="5453947" y="3209827"/>
            <a:ext cx="1306643" cy="219173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아이디 입력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79BFBD9-3D9B-5B4B-8953-BCFBFFB11FF9}"/>
              </a:ext>
            </a:extLst>
          </p:cNvPr>
          <p:cNvSpPr/>
          <p:nvPr/>
        </p:nvSpPr>
        <p:spPr>
          <a:xfrm>
            <a:off x="5461679" y="3498737"/>
            <a:ext cx="1306643" cy="21917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비번 입력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A61ABF6-0533-C64F-81D7-81325371EC44}"/>
              </a:ext>
            </a:extLst>
          </p:cNvPr>
          <p:cNvSpPr/>
          <p:nvPr/>
        </p:nvSpPr>
        <p:spPr>
          <a:xfrm>
            <a:off x="6592233" y="2580589"/>
            <a:ext cx="176089" cy="1696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350" dirty="0"/>
              <a:t>X</a:t>
            </a:r>
            <a:endParaRPr kumimoji="1" lang="ko-KR" altLang="en-US" sz="1350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3DEB352-E52C-3447-A3B3-FD52E9028A07}"/>
              </a:ext>
            </a:extLst>
          </p:cNvPr>
          <p:cNvSpPr/>
          <p:nvPr/>
        </p:nvSpPr>
        <p:spPr>
          <a:xfrm>
            <a:off x="5729679" y="3956914"/>
            <a:ext cx="770641" cy="26866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350" dirty="0"/>
              <a:t>로그인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04C747-7042-0F4B-BE1A-EFFA2EFE63D0}"/>
              </a:ext>
            </a:extLst>
          </p:cNvPr>
          <p:cNvSpPr txBox="1"/>
          <p:nvPr/>
        </p:nvSpPr>
        <p:spPr>
          <a:xfrm>
            <a:off x="4259098" y="4441901"/>
            <a:ext cx="3673802" cy="1131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AutoNum type="arabicParenR" startAt="3"/>
            </a:pP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X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버튼을 누르면 이전 페이지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(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상품 페이지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)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 돌아감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아이디 입력 칸에 아이디 입력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비번 입력 칸에 비밀번호 입력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로그인 유지하기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에 체크하면 세션 저장됨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pPr marL="171450" indent="-171450">
              <a:buAutoNum type="arabicParenR"/>
            </a:pP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＇로그인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‘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버튼을 누르면 로그인 정보를 확인하고 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성공시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‘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결제 페이지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’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 이동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       </a:t>
            </a:r>
            <a:r>
              <a:rPr kumimoji="1" lang="en-US" altLang="ko-KR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-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실패시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로그인에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실패했다는 </a:t>
            </a:r>
            <a:r>
              <a:rPr kumimoji="1" lang="ko-KR" altLang="en-US" sz="750" dirty="0" err="1">
                <a:latin typeface="Gmarket Sans Light" panose="02000000000000000000" pitchFamily="2" charset="-128"/>
                <a:ea typeface="Gmarket Sans Light" panose="02000000000000000000" pitchFamily="2" charset="-128"/>
              </a:rPr>
              <a:t>알람을</a:t>
            </a:r>
            <a:r>
              <a:rPr kumimoji="1" lang="ko-KR" altLang="en-US" sz="750" dirty="0">
                <a:latin typeface="Gmarket Sans Light" panose="02000000000000000000" pitchFamily="2" charset="-128"/>
                <a:ea typeface="Gmarket Sans Light" panose="02000000000000000000" pitchFamily="2" charset="-128"/>
              </a:rPr>
              <a:t> 보내주고 로그인 페이지 유지</a:t>
            </a:r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  <a:p>
            <a:endParaRPr kumimoji="1" lang="en-US" altLang="ko-KR" sz="750" dirty="0">
              <a:latin typeface="Gmarket Sans Light" panose="02000000000000000000" pitchFamily="2" charset="-128"/>
              <a:ea typeface="Gmarket Sans Light" panose="02000000000000000000" pitchFamily="2" charset="-128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7AF812-5ADD-794C-AA24-211FA50E976D}"/>
              </a:ext>
            </a:extLst>
          </p:cNvPr>
          <p:cNvSpPr/>
          <p:nvPr/>
        </p:nvSpPr>
        <p:spPr>
          <a:xfrm>
            <a:off x="5418594" y="3769783"/>
            <a:ext cx="1392811" cy="136261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675" dirty="0"/>
              <a:t>로그인 유지하기</a:t>
            </a:r>
          </a:p>
        </p:txBody>
      </p:sp>
    </p:spTree>
    <p:extLst>
      <p:ext uri="{BB962C8B-B14F-4D97-AF65-F5344CB8AC3E}">
        <p14:creationId xmlns:p14="http://schemas.microsoft.com/office/powerpoint/2010/main" val="295716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4854" y="95167"/>
            <a:ext cx="1166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Contents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767329" y="3083515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목표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767329" y="4644593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예상 결과물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767329" y="1578681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프로젝트 선정 배경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605829" y="2058153"/>
            <a:ext cx="28777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명품 구매 및 거래 현황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문제점</a:t>
            </a:r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78192" y="3543374"/>
            <a:ext cx="42627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블록체인을 활용한 정품 인증</a:t>
            </a:r>
            <a:endParaRPr lang="en-US" altLang="ko-KR" dirty="0">
              <a:solidFill>
                <a:schemeClr val="bg1"/>
              </a:solidFill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블록체인을 통한 인증서 거래 시스템</a:t>
            </a:r>
          </a:p>
        </p:txBody>
      </p:sp>
    </p:spTree>
    <p:extLst>
      <p:ext uri="{BB962C8B-B14F-4D97-AF65-F5344CB8AC3E}">
        <p14:creationId xmlns:p14="http://schemas.microsoft.com/office/powerpoint/2010/main" val="20498379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196502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634" y="76200"/>
            <a:ext cx="1468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선정 배경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명품 구매 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현황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0350" y="227473"/>
            <a:ext cx="9518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거래 시장 규모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1508DEAB-2AB7-4B6A-90E4-502E99780C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5284" y="2400999"/>
            <a:ext cx="3439155" cy="3472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2B529240-EFC6-4BE8-9D9A-59527F14CF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6196" y="2400999"/>
            <a:ext cx="4043893" cy="34728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E2B2C08-9E4C-4B18-9219-0DE618F3034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527" b="12492"/>
          <a:stretch/>
        </p:blipFill>
        <p:spPr>
          <a:xfrm>
            <a:off x="2926196" y="1080419"/>
            <a:ext cx="7619476" cy="10296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846A3676-209A-449D-8DAF-C071066E91CC}"/>
              </a:ext>
            </a:extLst>
          </p:cNvPr>
          <p:cNvSpPr/>
          <p:nvPr/>
        </p:nvSpPr>
        <p:spPr>
          <a:xfrm>
            <a:off x="7245284" y="2627453"/>
            <a:ext cx="3439155" cy="393539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2A8687EA-0F19-411A-AAF3-E41A5F7702BB}"/>
              </a:ext>
            </a:extLst>
          </p:cNvPr>
          <p:cNvSpPr/>
          <p:nvPr/>
        </p:nvSpPr>
        <p:spPr>
          <a:xfrm>
            <a:off x="7245285" y="3665220"/>
            <a:ext cx="2592136" cy="320626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610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196502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-1634" y="76200"/>
            <a:ext cx="146867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선정 배경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명품 구매 </a:t>
            </a:r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&amp;</a:t>
            </a:r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거래 현황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0350" y="227473"/>
            <a:ext cx="9518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명품 거래 시장 규모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F8A2ED0-B15C-4182-BDF1-5A5E684824DA}"/>
              </a:ext>
            </a:extLst>
          </p:cNvPr>
          <p:cNvSpPr/>
          <p:nvPr/>
        </p:nvSpPr>
        <p:spPr>
          <a:xfrm>
            <a:off x="1720350" y="6050203"/>
            <a:ext cx="1013863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해마다 증가하는 중고명품 시장 규모를 볼 수 있다</a:t>
            </a:r>
            <a:r>
              <a:rPr lang="en-US" altLang="ko-KR" sz="2000" b="1" dirty="0">
                <a:solidFill>
                  <a:srgbClr val="FF99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CDF846A-409B-46C9-9F7E-EF2C27540C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6657" y="1849071"/>
            <a:ext cx="3607393" cy="338333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A5C1357-AB99-4311-B07C-663BD3001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604" y="1865894"/>
            <a:ext cx="6460055" cy="336650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  <a:reflection blurRad="6350" stA="52000" endA="300" endPos="35000" dir="5400000" sy="-100000" algn="bl" rotWithShape="0"/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8012280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196502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7828" y="76200"/>
            <a:ext cx="1189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선정 배경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0350" y="227473"/>
            <a:ext cx="9518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사기 현황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4CBCAF8-EF37-4F9B-ADEE-6BA69C8F70C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89" t="3288" r="1529" b="1875"/>
          <a:stretch/>
        </p:blipFill>
        <p:spPr>
          <a:xfrm>
            <a:off x="2316922" y="1377188"/>
            <a:ext cx="3981832" cy="4400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143FAEA-FB52-48C4-B4A3-5094E8311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7097" y="1449527"/>
            <a:ext cx="4471920" cy="143615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72F73B73-821B-4F9A-BA2A-0D912B633E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7098" y="3538498"/>
            <a:ext cx="4471920" cy="22390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525997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196502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7828" y="76200"/>
            <a:ext cx="1189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선정 배경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0350" y="227473"/>
            <a:ext cx="9518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중고 명품 사기 사례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3162358-8526-47BB-BDD2-286E8BEACB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185" y="945273"/>
            <a:ext cx="5301472" cy="496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E105E93-CD71-4CA8-B1E9-541690B878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386" y="945273"/>
            <a:ext cx="3787256" cy="49674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1926905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196502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37828" y="76200"/>
            <a:ext cx="118974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선정 배경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accent5">
                  <a:lumMod val="7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b="1" dirty="0">
                <a:solidFill>
                  <a:schemeClr val="accent5">
                    <a:lumMod val="7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720350" y="227473"/>
            <a:ext cx="9518668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진위여부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인증 서비스</a:t>
            </a:r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ko-KR" altLang="en-US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의 한계</a:t>
            </a:r>
            <a:endParaRPr lang="en-US" altLang="ko-KR" sz="2000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FB06144-CA04-40A0-BE94-F22F13577E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4537" y="926428"/>
            <a:ext cx="3911600" cy="31003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34BC4B1-AE0C-4B39-BA67-A8977AB2F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4537" y="4285821"/>
            <a:ext cx="3911600" cy="192231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B6CE757-691D-4E8D-B7A7-B289BF086C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4613" y="926428"/>
            <a:ext cx="3351068" cy="52817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107AE6BF-F253-443A-A0E0-F39E5A40E904}"/>
              </a:ext>
            </a:extLst>
          </p:cNvPr>
          <p:cNvCxnSpPr>
            <a:cxnSpLocks/>
          </p:cNvCxnSpPr>
          <p:nvPr/>
        </p:nvCxnSpPr>
        <p:spPr>
          <a:xfrm>
            <a:off x="2979420" y="4884420"/>
            <a:ext cx="201930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B63D185-DE13-46A2-94EF-4C330ABFD72E}"/>
              </a:ext>
            </a:extLst>
          </p:cNvPr>
          <p:cNvCxnSpPr>
            <a:cxnSpLocks/>
          </p:cNvCxnSpPr>
          <p:nvPr/>
        </p:nvCxnSpPr>
        <p:spPr>
          <a:xfrm>
            <a:off x="7033260" y="4262961"/>
            <a:ext cx="2217420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2195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703" y="508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목표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3DC2BBB-4D53-43C7-931F-DA3BEA61F5FC}"/>
              </a:ext>
            </a:extLst>
          </p:cNvPr>
          <p:cNvSpPr txBox="1"/>
          <p:nvPr/>
        </p:nvSpPr>
        <p:spPr>
          <a:xfrm>
            <a:off x="2033830" y="542126"/>
            <a:ext cx="345257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</a:rPr>
              <a:t>누구를 위한 서비스</a:t>
            </a:r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</a:rPr>
              <a:t>?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682D03A-67C5-4024-B7BF-D66D56CB4D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7488" y="2833474"/>
            <a:ext cx="2789384" cy="227105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EDF1813-58E4-4D49-A44D-09ADB5F19B40}"/>
              </a:ext>
            </a:extLst>
          </p:cNvPr>
          <p:cNvSpPr txBox="1"/>
          <p:nvPr/>
        </p:nvSpPr>
        <p:spPr>
          <a:xfrm>
            <a:off x="1659585" y="5358500"/>
            <a:ext cx="37251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편리한 제품의 인증서비스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90F2C-24A6-4E51-A256-FFF0E49421E1}"/>
              </a:ext>
            </a:extLst>
          </p:cNvPr>
          <p:cNvSpPr txBox="1"/>
          <p:nvPr/>
        </p:nvSpPr>
        <p:spPr>
          <a:xfrm>
            <a:off x="2332113" y="2005141"/>
            <a:ext cx="238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</a:rPr>
              <a:t>Company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F8D5114-2565-480D-AF81-AFD15DA04B73}"/>
              </a:ext>
            </a:extLst>
          </p:cNvPr>
          <p:cNvSpPr txBox="1"/>
          <p:nvPr/>
        </p:nvSpPr>
        <p:spPr>
          <a:xfrm>
            <a:off x="5104055" y="5358500"/>
            <a:ext cx="37143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확실한 인증확인 시스템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E0C198A-4EAC-48C7-B016-F0C44453ED10}"/>
              </a:ext>
            </a:extLst>
          </p:cNvPr>
          <p:cNvSpPr txBox="1"/>
          <p:nvPr/>
        </p:nvSpPr>
        <p:spPr>
          <a:xfrm>
            <a:off x="8289603" y="5358500"/>
            <a:ext cx="39732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b="1" dirty="0">
                <a:solidFill>
                  <a:schemeClr val="bg1">
                    <a:lumMod val="95000"/>
                  </a:schemeClr>
                </a:solidFill>
              </a:rPr>
              <a:t>온라인 상에서 안전한 거래</a:t>
            </a:r>
            <a:endParaRPr lang="en-US" altLang="ko-KR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67706B-AFF3-4152-B12F-AB22CA437787}"/>
              </a:ext>
            </a:extLst>
          </p:cNvPr>
          <p:cNvSpPr txBox="1"/>
          <p:nvPr/>
        </p:nvSpPr>
        <p:spPr>
          <a:xfrm>
            <a:off x="5771162" y="2005141"/>
            <a:ext cx="238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</a:rPr>
              <a:t>Customer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A484BBC-C767-4147-BC17-D0495E492055}"/>
              </a:ext>
            </a:extLst>
          </p:cNvPr>
          <p:cNvSpPr txBox="1"/>
          <p:nvPr/>
        </p:nvSpPr>
        <p:spPr>
          <a:xfrm>
            <a:off x="9086171" y="2005141"/>
            <a:ext cx="238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accent2"/>
                </a:solidFill>
              </a:rPr>
              <a:t>Market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D9368D5-8105-44D0-B64C-3DFC31F2BABA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alphaModFix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928" y="2727395"/>
            <a:ext cx="2574603" cy="2574603"/>
          </a:xfrm>
          <a:prstGeom prst="rect">
            <a:avLst/>
          </a:prstGeom>
          <a:ln>
            <a:noFill/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87A6C669-1E49-40EB-901F-C6C1DC1CB527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906" y="2833474"/>
            <a:ext cx="2202664" cy="2202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3329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6262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0"/>
            <a:ext cx="1465401" cy="6858000"/>
          </a:xfrm>
          <a:prstGeom prst="rect">
            <a:avLst/>
          </a:pr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78703" y="50800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프로젝트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목표</a:t>
            </a:r>
            <a:endParaRPr lang="en-US" altLang="ko-KR" b="1" dirty="0">
              <a:solidFill>
                <a:schemeClr val="bg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816635" y="689655"/>
            <a:ext cx="7835366" cy="2624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1. </a:t>
            </a:r>
            <a:r>
              <a:rPr lang="ko-KR" altLang="en-US" sz="2000" b="1" dirty="0">
                <a:solidFill>
                  <a:schemeClr val="bg1"/>
                </a:solidFill>
              </a:rPr>
              <a:t>블록체인을 활용한 정품 인증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제품 구매 시 디지털 데이터가 생성되고 식별부호 부여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소유권이 구매자로 넘어가면 토큰 생성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</a:rPr>
              <a:t>웹이나 어플을 통해 소유권을 추적하고 진품 여부 확인</a:t>
            </a:r>
            <a:endParaRPr lang="en-US" altLang="ko-KR" dirty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accent2"/>
                </a:solidFill>
              </a:rPr>
              <a:t>편리하고 확실한 정품 인증</a:t>
            </a:r>
            <a:endParaRPr lang="en-US" altLang="ko-KR" dirty="0">
              <a:solidFill>
                <a:schemeClr val="accent2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AE4F7B0-BEE3-4977-9106-A3E831924FF1}"/>
              </a:ext>
            </a:extLst>
          </p:cNvPr>
          <p:cNvSpPr txBox="1"/>
          <p:nvPr/>
        </p:nvSpPr>
        <p:spPr>
          <a:xfrm>
            <a:off x="1816635" y="3784600"/>
            <a:ext cx="8536406" cy="22191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ko-KR" sz="2000" b="1" dirty="0">
                <a:solidFill>
                  <a:schemeClr val="bg1"/>
                </a:solidFill>
              </a:rPr>
              <a:t>2. </a:t>
            </a:r>
            <a:r>
              <a:rPr lang="ko-KR" altLang="en-US" sz="2000" b="1" dirty="0">
                <a:solidFill>
                  <a:schemeClr val="bg1"/>
                </a:solidFill>
              </a:rPr>
              <a:t>블록체인을 통한 인증서 거래 시스템</a:t>
            </a:r>
            <a:endParaRPr lang="en-US" altLang="ko-KR" sz="2000" b="1" dirty="0">
              <a:solidFill>
                <a:schemeClr val="bg1"/>
              </a:solidFill>
            </a:endParaRPr>
          </a:p>
          <a:p>
            <a:pPr algn="just">
              <a:lnSpc>
                <a:spcPct val="150000"/>
              </a:lnSpc>
            </a:pPr>
            <a:endParaRPr lang="en-US" altLang="ko-KR" sz="2000" b="1" dirty="0">
              <a:solidFill>
                <a:schemeClr val="bg1"/>
              </a:solidFill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dirty="0">
                <a:solidFill>
                  <a:schemeClr val="bg1"/>
                </a:solidFill>
                <a:latin typeface="Noto Sans KR"/>
              </a:rPr>
              <a:t>제품을</a:t>
            </a:r>
            <a:r>
              <a:rPr lang="ko-KR" altLang="en-US" b="0" i="0" dirty="0">
                <a:solidFill>
                  <a:schemeClr val="bg1"/>
                </a:solidFill>
                <a:effectLst/>
                <a:latin typeface="Noto Sans KR"/>
              </a:rPr>
              <a:t> 다른 사람에게 판매하는 경우 토큰을 거래해 소유권 양도가능</a:t>
            </a:r>
            <a:endParaRPr lang="en-US" altLang="ko-KR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chemeClr val="bg1"/>
                </a:solidFill>
                <a:effectLst/>
                <a:latin typeface="Noto Sans KR"/>
              </a:rPr>
              <a:t>디지털 자산은 암호 화폐 지갑에 저장 가능</a:t>
            </a:r>
            <a:endParaRPr lang="en-US" altLang="ko-KR" b="0" i="0" dirty="0">
              <a:solidFill>
                <a:schemeClr val="bg1"/>
              </a:solidFill>
              <a:effectLst/>
              <a:latin typeface="Noto Sans KR"/>
            </a:endParaRPr>
          </a:p>
          <a:p>
            <a:pPr marL="285750" indent="-285750" algn="just">
              <a:lnSpc>
                <a:spcPct val="150000"/>
              </a:lnSpc>
              <a:buFontTx/>
              <a:buChar char="-"/>
            </a:pPr>
            <a:r>
              <a:rPr lang="ko-KR" altLang="en-US" b="0" i="0" dirty="0">
                <a:solidFill>
                  <a:schemeClr val="accent2"/>
                </a:solidFill>
                <a:effectLst/>
                <a:latin typeface="Noto Sans KR"/>
              </a:rPr>
              <a:t>제품의 진위여부를 확인하고 안전한 거래 가능</a:t>
            </a:r>
            <a:endParaRPr lang="en-US" altLang="ko-KR" b="0" i="0" dirty="0">
              <a:solidFill>
                <a:schemeClr val="accent2"/>
              </a:solidFill>
              <a:effectLst/>
              <a:latin typeface="Noto Sans KR"/>
            </a:endParaRPr>
          </a:p>
        </p:txBody>
      </p:sp>
    </p:spTree>
    <p:extLst>
      <p:ext uri="{BB962C8B-B14F-4D97-AF65-F5344CB8AC3E}">
        <p14:creationId xmlns:p14="http://schemas.microsoft.com/office/powerpoint/2010/main" val="37278704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586</TotalTime>
  <Words>510</Words>
  <Application>Microsoft Office PowerPoint</Application>
  <PresentationFormat>와이드스크린</PresentationFormat>
  <Paragraphs>206</Paragraphs>
  <Slides>14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3" baseType="lpstr">
      <vt:lpstr>Gmarket Sans Light</vt:lpstr>
      <vt:lpstr>Gmarket Sans Medium</vt:lpstr>
      <vt:lpstr>Noto Sans KR</vt:lpstr>
      <vt:lpstr>나눔바른고딕</vt:lpstr>
      <vt:lpstr>나눔스퀘어라운드 Bold</vt:lpstr>
      <vt:lpstr>맑은 고딕</vt:lpstr>
      <vt:lpstr>Arial</vt:lpstr>
      <vt:lpstr>Calibri</vt:lpstr>
      <vt:lpstr>Office 테마</vt:lpstr>
      <vt:lpstr>블록체인을 활용한 명품 인증 및 거래 시스템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RNN-LSTM을 이용한 블록체인 분석프로그램</dc:title>
  <dc:creator>이 동근</dc:creator>
  <cp:lastModifiedBy>이 동근</cp:lastModifiedBy>
  <cp:revision>78</cp:revision>
  <dcterms:created xsi:type="dcterms:W3CDTF">2020-03-09T08:12:34Z</dcterms:created>
  <dcterms:modified xsi:type="dcterms:W3CDTF">2020-09-11T04:55:27Z</dcterms:modified>
</cp:coreProperties>
</file>